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6" r:id="rId3"/>
    <p:sldId id="268" r:id="rId4"/>
    <p:sldId id="271" r:id="rId5"/>
    <p:sldId id="282" r:id="rId6"/>
    <p:sldId id="287" r:id="rId7"/>
    <p:sldId id="270" r:id="rId8"/>
    <p:sldId id="272" r:id="rId9"/>
    <p:sldId id="276" r:id="rId10"/>
    <p:sldId id="277" r:id="rId11"/>
    <p:sldId id="279" r:id="rId12"/>
    <p:sldId id="278" r:id="rId13"/>
    <p:sldId id="286" r:id="rId14"/>
    <p:sldId id="264" r:id="rId15"/>
    <p:sldId id="28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4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5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2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5E1F-1E3B-422D-B1F9-E99451B8F05B}" type="datetimeFigureOut">
              <a:rPr lang="ko-KR" altLang="en-US" smtClean="0"/>
              <a:t>2018-03-02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13E0D-4A70-4203-A83C-EC61FB5CD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69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18" Type="http://schemas.openxmlformats.org/officeDocument/2006/relationships/image" Target="../media/image55.png"/><Relationship Id="rId3" Type="http://schemas.openxmlformats.org/officeDocument/2006/relationships/image" Target="../media/image40.jpeg"/><Relationship Id="rId21" Type="http://schemas.openxmlformats.org/officeDocument/2006/relationships/image" Target="../media/image58.jpg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</a:t>
            </a:r>
            <a:r>
              <a:rPr lang="en-US" altLang="ko-KR" dirty="0" smtClean="0"/>
              <a:t>6 </a:t>
            </a:r>
            <a:r>
              <a:rPr lang="ko-KR" altLang="en-US" smtClean="0"/>
              <a:t>제안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364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컬렉션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8449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6</a:t>
            </a:r>
            <a:r>
              <a:rPr lang="ko-KR" altLang="en-US" sz="1000"/>
              <a:t> </a:t>
            </a:r>
            <a:r>
              <a:rPr lang="ko-KR" altLang="en-US" sz="1000" smtClean="0"/>
              <a:t>컬렉션의 경우 아래와 같이 기존 홈가든 시즌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의 컬렉션 페이지에 다른 컬렉션이 있는 페이지로 넘어갈 수 있는 버튼이 생기고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각 버튼을 클릭할 경우 해당 작물 컬렉션 페이지로 이동하게 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0" y="1436540"/>
            <a:ext cx="4242149" cy="332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945" y="3943350"/>
            <a:ext cx="870751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854318" y="4312682"/>
            <a:ext cx="742511" cy="2462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 dirty="0" smtClean="0"/>
              <a:t>조합 작물</a:t>
            </a:r>
            <a:endParaRPr lang="ko-KR" altLang="en-US" sz="1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238965" y="1436540"/>
            <a:ext cx="5275691" cy="4043714"/>
            <a:chOff x="5238965" y="1436540"/>
            <a:chExt cx="5275691" cy="404371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965" y="1436540"/>
              <a:ext cx="5275691" cy="4043714"/>
            </a:xfrm>
            <a:prstGeom prst="rect">
              <a:avLst/>
            </a:prstGeom>
          </p:spPr>
        </p:pic>
        <p:sp>
          <p:nvSpPr>
            <p:cNvPr id="3" name="순서도: 처리 2"/>
            <p:cNvSpPr/>
            <p:nvPr/>
          </p:nvSpPr>
          <p:spPr>
            <a:xfrm>
              <a:off x="5263978" y="4530810"/>
              <a:ext cx="601363" cy="626076"/>
            </a:xfrm>
            <a:prstGeom prst="flowChartProcess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09506" y="4443487"/>
              <a:ext cx="801823" cy="2308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프린스</a:t>
              </a:r>
              <a:r>
                <a:rPr lang="ko-KR" altLang="en-US" sz="900" dirty="0" smtClean="0"/>
                <a:t> 작물</a:t>
              </a:r>
              <a:endParaRPr lang="ko-KR" altLang="en-US" sz="9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624923" y="4777031"/>
              <a:ext cx="686406" cy="2308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조합 작물</a:t>
              </a:r>
              <a:endParaRPr lang="ko-KR" altLang="en-US" sz="900" dirty="0"/>
            </a:p>
          </p:txBody>
        </p:sp>
        <p:sp>
          <p:nvSpPr>
            <p:cNvPr id="7" name="사각형 설명선 6"/>
            <p:cNvSpPr/>
            <p:nvPr/>
          </p:nvSpPr>
          <p:spPr>
            <a:xfrm>
              <a:off x="5984889" y="4924093"/>
              <a:ext cx="630095" cy="232793"/>
            </a:xfrm>
            <a:prstGeom prst="wedgeRectCallout">
              <a:avLst>
                <a:gd name="adj1" fmla="val -65703"/>
                <a:gd name="adj2" fmla="val -16124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</a:rPr>
                <a:t>클릭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3" name="사각형 설명선 12"/>
            <p:cNvSpPr/>
            <p:nvPr/>
          </p:nvSpPr>
          <p:spPr>
            <a:xfrm>
              <a:off x="8096468" y="4189571"/>
              <a:ext cx="1209712" cy="457635"/>
            </a:xfrm>
            <a:prstGeom prst="wedgeRectCallout">
              <a:avLst>
                <a:gd name="adj1" fmla="val 70266"/>
                <a:gd name="adj2" fmla="val 12185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프린스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작물 컬렉션 페이지로 이동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 설명선 13"/>
            <p:cNvSpPr/>
            <p:nvPr/>
          </p:nvSpPr>
          <p:spPr>
            <a:xfrm>
              <a:off x="8096468" y="4750135"/>
              <a:ext cx="1209712" cy="457635"/>
            </a:xfrm>
            <a:prstGeom prst="wedgeRectCallout">
              <a:avLst>
                <a:gd name="adj1" fmla="val 73671"/>
                <a:gd name="adj2" fmla="val -7616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조합 작물 컬렉션 페이지로 이동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06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컬렉션 </a:t>
            </a:r>
            <a:r>
              <a:rPr lang="en-US" altLang="ko-KR" sz="1800" b="1" dirty="0" smtClean="0"/>
              <a:t>– </a:t>
            </a:r>
            <a:r>
              <a:rPr lang="ko-KR" altLang="en-US" sz="1800" b="1" smtClean="0"/>
              <a:t>프린스 작물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103957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에서는 홈가든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의 컬렉션 지도를 그대로 사용하며 홈가든 </a:t>
            </a:r>
            <a:r>
              <a:rPr lang="ko-KR" altLang="en-US" sz="1000" dirty="0" smtClean="0"/>
              <a:t>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에서 사용한 봉인된 책 아이콘을 색상만 바꿔서 사용한다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이후 유저가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작물을 얻었을 경우 해당 위치에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작물과 마찬가지로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작물이 생성되며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작물을 성장 시킬 때마다 별과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 아이콘이 변경된다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7249" y="1606823"/>
            <a:ext cx="11433976" cy="4060444"/>
            <a:chOff x="67249" y="1606823"/>
            <a:chExt cx="11433976" cy="406044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708" y="1606823"/>
              <a:ext cx="5153517" cy="403659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9" y="1630671"/>
              <a:ext cx="5153517" cy="403659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653571" y="1815859"/>
              <a:ext cx="543161" cy="579423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693801" y="2003791"/>
              <a:ext cx="543161" cy="579423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788926" y="2803891"/>
              <a:ext cx="543161" cy="579423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874651" y="4537441"/>
              <a:ext cx="543161" cy="579423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113026" y="3413491"/>
              <a:ext cx="543161" cy="57942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750951" y="3794491"/>
              <a:ext cx="543161" cy="57942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351026" y="4375516"/>
              <a:ext cx="543161" cy="57942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741676" y="2222866"/>
              <a:ext cx="543161" cy="579423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12976" y="2565766"/>
              <a:ext cx="543161" cy="579423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990625" y="3700207"/>
              <a:ext cx="543161" cy="579423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628675" y="4700332"/>
              <a:ext cx="543161" cy="579423"/>
            </a:xfrm>
            <a:prstGeom prst="rect">
              <a:avLst/>
            </a:prstGeom>
          </p:spPr>
        </p:pic>
        <p:sp>
          <p:nvSpPr>
            <p:cNvPr id="3" name="오른쪽 화살표 2"/>
            <p:cNvSpPr/>
            <p:nvPr/>
          </p:nvSpPr>
          <p:spPr>
            <a:xfrm>
              <a:off x="5295033" y="3599570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11160" r="8298" b="13135"/>
            <a:stretch/>
          </p:blipFill>
          <p:spPr>
            <a:xfrm>
              <a:off x="8605844" y="3323645"/>
              <a:ext cx="383936" cy="848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548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컬렉션 </a:t>
            </a:r>
            <a:r>
              <a:rPr lang="en-US" altLang="ko-KR" sz="1800" b="1" dirty="0" smtClean="0"/>
              <a:t>– </a:t>
            </a:r>
            <a:r>
              <a:rPr lang="ko-KR" altLang="en-US" sz="1800" b="1" smtClean="0"/>
              <a:t>조합 작물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82221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의 컬렉션은 홈가든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의 컬렉션 </a:t>
            </a:r>
            <a:r>
              <a:rPr lang="ko-KR" altLang="en-US" sz="1000" dirty="0" err="1" smtClean="0"/>
              <a:t>컨셉을</a:t>
            </a:r>
            <a:r>
              <a:rPr lang="ko-KR" altLang="en-US" sz="1000" dirty="0" smtClean="0"/>
              <a:t> 그대로 사용하며 </a:t>
            </a:r>
            <a:r>
              <a:rPr lang="ko-KR" altLang="en-US" sz="1000" smtClean="0"/>
              <a:t>유저는 해당 달 조합을 획득해야 </a:t>
            </a:r>
            <a:r>
              <a:rPr lang="ko-KR" altLang="en-US" sz="1000" dirty="0" smtClean="0"/>
              <a:t>컬렉션을 완성 시킬 수 </a:t>
            </a:r>
            <a:r>
              <a:rPr lang="ko-KR" altLang="en-US" sz="1000" smtClean="0"/>
              <a:t>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아직 획득하지 않은 지역의 경우 다른 것과 마찬가지로 봉인된 책 아이콘이 보여진다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989243" y="1750865"/>
            <a:ext cx="4242149" cy="3322748"/>
            <a:chOff x="5204298" y="1143892"/>
            <a:chExt cx="4242149" cy="332274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4298" y="1143892"/>
              <a:ext cx="4242149" cy="3322748"/>
            </a:xfrm>
            <a:prstGeom prst="rect">
              <a:avLst/>
            </a:prstGeom>
          </p:spPr>
        </p:pic>
        <p:pic>
          <p:nvPicPr>
            <p:cNvPr id="82" name="Picture 4" descr="성 아이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951" y="2471225"/>
              <a:ext cx="692107" cy="57542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470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7366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작물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26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스테인드</a:t>
            </a:r>
            <a:r>
              <a:rPr lang="ko-KR" altLang="en-US" dirty="0" smtClean="0"/>
              <a:t> 글라스 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933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글라스를 액자로 둘러싼 형식 혹은 </a:t>
            </a:r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글라스로 만들어진 등 형식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아래와 같이 각 달의 </a:t>
            </a:r>
            <a:r>
              <a:rPr lang="ko-KR" altLang="en-US" sz="1000" dirty="0" err="1" smtClean="0"/>
              <a:t>메르헨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프린스의 배경 이야기 삽화가 그려져 있다</a:t>
            </a:r>
            <a:r>
              <a:rPr lang="en-US" altLang="ko-KR" sz="1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액자 형식의 경우 앞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뒤로 스테인 </a:t>
            </a:r>
            <a:r>
              <a:rPr lang="ko-KR" altLang="en-US" sz="1000" dirty="0" smtClean="0"/>
              <a:t>글라스가 보이는 </a:t>
            </a:r>
            <a:r>
              <a:rPr lang="ko-KR" altLang="en-US" sz="1000" smtClean="0"/>
              <a:t>형식으로 스테인드 글라스 뒤쪽에 햇빛이 스테인드 글라스를 내리쬐어서 투과되는 듯한 효과를 준다</a:t>
            </a:r>
            <a:r>
              <a:rPr lang="en-US" altLang="ko-KR" sz="1000" dirty="0" smtClean="0"/>
              <a:t>.(</a:t>
            </a:r>
            <a:r>
              <a:rPr lang="ko-KR" altLang="en-US" sz="1000" smtClean="0"/>
              <a:t>또는 스테인드 글라스가 자체 발광하는 형식도 사용 가능</a:t>
            </a:r>
            <a:r>
              <a:rPr lang="en-US" altLang="ko-KR" sz="1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등과 같은 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사각형 형식은 전 방위적으로 스테인 글라스 아트가 보이고 구나 사각형 안쪽에 불빛이 스테인 글라스를 통해 사방으로 나오는 형식을 띈다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323562" y="1333499"/>
            <a:ext cx="4704394" cy="1850859"/>
            <a:chOff x="2536826" y="2371724"/>
            <a:chExt cx="8569324" cy="3371446"/>
          </a:xfrm>
        </p:grpSpPr>
        <p:pic>
          <p:nvPicPr>
            <p:cNvPr id="8196" name="Picture 4" descr="Stained glass princess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26" y="2371724"/>
              <a:ext cx="3666966" cy="336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Stained glass princess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3792" y="2371724"/>
              <a:ext cx="4902358" cy="3371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0" name="Picture 8" descr="Stained glass princess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324" y="1333499"/>
            <a:ext cx="1882411" cy="188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tained glass ligh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157" y="4432870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356959" y="6083247"/>
            <a:ext cx="2924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스테인드</a:t>
            </a:r>
            <a:r>
              <a:rPr lang="ko-KR" altLang="en-US" sz="1000" dirty="0" smtClean="0"/>
              <a:t> 글라스 등과 같은 </a:t>
            </a:r>
            <a:r>
              <a:rPr lang="en-US" altLang="ko-KR" sz="1000" dirty="0" smtClean="0"/>
              <a:t>3D </a:t>
            </a:r>
            <a:r>
              <a:rPr lang="ko-KR" altLang="en-US" sz="1000" smtClean="0"/>
              <a:t>오브젝트의 경우</a:t>
            </a:r>
            <a:endParaRPr lang="en-US" altLang="ko-KR" sz="1000" dirty="0" smtClean="0"/>
          </a:p>
          <a:p>
            <a:r>
              <a:rPr lang="ko-KR" altLang="en-US" sz="1000" dirty="0" smtClean="0"/>
              <a:t>오브젝트 안에 불빛이 바깥으로 나오면서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smtClean="0"/>
              <a:t>스테인 </a:t>
            </a:r>
            <a:r>
              <a:rPr lang="ko-KR" altLang="en-US" sz="1000" dirty="0" smtClean="0"/>
              <a:t>글라스의 </a:t>
            </a:r>
            <a:r>
              <a:rPr lang="ko-KR" altLang="en-US" sz="1000" smtClean="0"/>
              <a:t>색상으로 빛이 투과되는</a:t>
            </a:r>
            <a:endParaRPr lang="en-US" altLang="ko-KR" sz="1000" dirty="0" smtClean="0"/>
          </a:p>
          <a:p>
            <a:r>
              <a:rPr lang="ko-KR" altLang="en-US" sz="1000" dirty="0" smtClean="0"/>
              <a:t>느낌을 주도록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-192506" y="4114848"/>
            <a:ext cx="2906369" cy="2637593"/>
            <a:chOff x="-192506" y="4114848"/>
            <a:chExt cx="2906369" cy="2637593"/>
          </a:xfrm>
        </p:grpSpPr>
        <p:sp>
          <p:nvSpPr>
            <p:cNvPr id="6" name="사다리꼴 5"/>
            <p:cNvSpPr/>
            <p:nvPr/>
          </p:nvSpPr>
          <p:spPr>
            <a:xfrm rot="2439779">
              <a:off x="1070852" y="4114848"/>
              <a:ext cx="1643011" cy="1333800"/>
            </a:xfrm>
            <a:prstGeom prst="trapezoid">
              <a:avLst/>
            </a:prstGeom>
            <a:ln>
              <a:noFill/>
            </a:ln>
            <a:effectLst>
              <a:softEdge rad="317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다리꼴 25"/>
            <p:cNvSpPr/>
            <p:nvPr/>
          </p:nvSpPr>
          <p:spPr>
            <a:xfrm rot="2439779">
              <a:off x="-192506" y="5418641"/>
              <a:ext cx="1643011" cy="1333800"/>
            </a:xfrm>
            <a:prstGeom prst="trapezoid">
              <a:avLst/>
            </a:prstGeom>
            <a:solidFill>
              <a:srgbClr val="FF0000"/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Stained glass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38" y="4686718"/>
              <a:ext cx="964977" cy="144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아래쪽 화살표 6"/>
            <p:cNvSpPr/>
            <p:nvPr/>
          </p:nvSpPr>
          <p:spPr>
            <a:xfrm rot="2700000">
              <a:off x="1585723" y="4708005"/>
              <a:ext cx="353334" cy="4992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아래쪽 화살표 27"/>
            <p:cNvSpPr/>
            <p:nvPr/>
          </p:nvSpPr>
          <p:spPr>
            <a:xfrm rot="2700000">
              <a:off x="516277" y="5860785"/>
              <a:ext cx="353334" cy="4992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14251" y="5051659"/>
            <a:ext cx="34916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스테인드</a:t>
            </a:r>
            <a:r>
              <a:rPr lang="ko-KR" altLang="en-US" sz="900" dirty="0" smtClean="0"/>
              <a:t> 글라스 액자의 경우</a:t>
            </a:r>
            <a:endParaRPr lang="en-US" altLang="ko-KR" sz="900" dirty="0" smtClean="0"/>
          </a:p>
          <a:p>
            <a:r>
              <a:rPr lang="ko-KR" altLang="en-US" sz="900" dirty="0" smtClean="0"/>
              <a:t>햇빛이 내리쬐어서 </a:t>
            </a:r>
            <a:r>
              <a:rPr lang="ko-KR" altLang="en-US" sz="900" dirty="0" err="1" smtClean="0"/>
              <a:t>스테인</a:t>
            </a:r>
            <a:r>
              <a:rPr lang="ko-KR" altLang="en-US" sz="900" dirty="0" smtClean="0"/>
              <a:t> 글라스를 통과해</a:t>
            </a:r>
            <a:endParaRPr lang="en-US" altLang="ko-KR" sz="900" dirty="0" smtClean="0"/>
          </a:p>
          <a:p>
            <a:r>
              <a:rPr lang="ko-KR" altLang="en-US" sz="900" dirty="0" err="1" smtClean="0"/>
              <a:t>스테인</a:t>
            </a:r>
            <a:r>
              <a:rPr lang="ko-KR" altLang="en-US" sz="900" dirty="0" smtClean="0"/>
              <a:t> 글라스의 색상으로 바닥에 투과되는 느낌을 주도록 한다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pic>
        <p:nvPicPr>
          <p:cNvPr id="8204" name="Picture 12" descr="Stained glass light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96" y="5559470"/>
            <a:ext cx="2230489" cy="125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Stained glass light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066" y="1521278"/>
            <a:ext cx="1482725" cy="148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Stained glass light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516" y="1371073"/>
            <a:ext cx="1703483" cy="189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Stained glass light에 대한 이미지 검색결과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07" y="3012400"/>
            <a:ext cx="1652859" cy="137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Stained glass light에 대한 이미지 검색결과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9758" r="51022" b="13306"/>
          <a:stretch/>
        </p:blipFill>
        <p:spPr bwMode="auto">
          <a:xfrm>
            <a:off x="40804" y="1333499"/>
            <a:ext cx="1228845" cy="25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Stained glass light에 대한 이미지 검색결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960" y="3154208"/>
            <a:ext cx="1836040" cy="145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24" y="1333499"/>
            <a:ext cx="1719998" cy="19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 제단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72" y="3041934"/>
            <a:ext cx="1594791" cy="258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 제단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74" y="3179351"/>
            <a:ext cx="1723997" cy="193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0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보석 꽃 </a:t>
            </a:r>
            <a:r>
              <a:rPr lang="en-US" altLang="ko-KR" dirty="0" smtClean="0"/>
              <a:t>/ </a:t>
            </a:r>
            <a:r>
              <a:rPr lang="ko-KR" altLang="en-US" smtClean="0"/>
              <a:t>보석 나무</a:t>
            </a:r>
            <a:r>
              <a:rPr lang="en-US" altLang="ko-KR" dirty="0" smtClean="0"/>
              <a:t>(</a:t>
            </a:r>
            <a:r>
              <a:rPr lang="ko-KR" altLang="en-US" smtClean="0"/>
              <a:t>대형</a:t>
            </a:r>
            <a:r>
              <a:rPr lang="en-US" altLang="ko-KR" dirty="0" smtClean="0"/>
              <a:t>)</a:t>
            </a:r>
            <a:r>
              <a:rPr lang="ko-KR" altLang="en-US" smtClean="0"/>
              <a:t> </a:t>
            </a:r>
            <a:r>
              <a:rPr lang="en-US" altLang="ko-KR" dirty="0" smtClean="0"/>
              <a:t>/ </a:t>
            </a:r>
            <a:r>
              <a:rPr lang="ko-KR" altLang="en-US" smtClean="0"/>
              <a:t>장신구</a:t>
            </a:r>
            <a:endParaRPr lang="ko-KR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0" y="369332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/>
              <a:t>메르헨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프린스와 전혀 다른 컨셉의 작물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보석 꽃이나 장신구의 경우 기존과 동일한 사이즈이고 보석 나무의 경우 기존보다 </a:t>
            </a:r>
            <a:r>
              <a:rPr lang="en-US" altLang="ko-KR" sz="1000" dirty="0" smtClean="0"/>
              <a:t>2~2.5</a:t>
            </a:r>
            <a:r>
              <a:rPr lang="ko-KR" altLang="en-US" sz="1000" smtClean="0"/>
              <a:t>배 더 큰 사이즈를 갖는다</a:t>
            </a:r>
            <a:r>
              <a:rPr lang="en-US" altLang="ko-KR" sz="1000" dirty="0" smtClean="0"/>
              <a:t>. ( </a:t>
            </a:r>
            <a:r>
              <a:rPr lang="ko-KR" altLang="en-US" sz="1000" smtClean="0"/>
              <a:t>홈에 전시할 경우 보석 나무 식물원에 온 느낌을 주도록 한다</a:t>
            </a:r>
            <a:r>
              <a:rPr lang="en-US" altLang="ko-KR" sz="1000" dirty="0" smtClean="0"/>
              <a:t>.)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0" y="923330"/>
            <a:ext cx="8153277" cy="3918632"/>
            <a:chOff x="0" y="923330"/>
            <a:chExt cx="12011025" cy="5772745"/>
          </a:xfrm>
        </p:grpSpPr>
        <p:pic>
          <p:nvPicPr>
            <p:cNvPr id="10242" name="Picture 2" descr="보석 꽃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333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보석 꽃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500" y="923330"/>
              <a:ext cx="3429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보석 꽃에 대한 이미지 검색결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0" y="92333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4" name="Picture 14" descr="보석 꽃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531" y="923330"/>
              <a:ext cx="2858494" cy="2858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보석 꽃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7737" y="3780830"/>
              <a:ext cx="2687815" cy="291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276" y="923330"/>
            <a:ext cx="2438400" cy="1876425"/>
          </a:xfrm>
          <a:prstGeom prst="rect">
            <a:avLst/>
          </a:prstGeom>
        </p:spPr>
      </p:pic>
      <p:pic>
        <p:nvPicPr>
          <p:cNvPr id="10260" name="Picture 20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62" y="2863047"/>
            <a:ext cx="2708275" cy="207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보석 나무에 대한 이미지 검색결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2" t="7864" r="21861"/>
          <a:stretch/>
        </p:blipFill>
        <p:spPr bwMode="auto">
          <a:xfrm>
            <a:off x="73228" y="5342021"/>
            <a:ext cx="1315453" cy="148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관련 이미지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74" y="5495456"/>
            <a:ext cx="1331673" cy="13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보석 나무에 대한 이미지 검색결과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115" y="4802764"/>
            <a:ext cx="2059870" cy="19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보석 나무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32" y="5019016"/>
            <a:ext cx="1790930" cy="17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보석 나무에 대한 이미지 검색결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809" y="5004020"/>
            <a:ext cx="1814066" cy="181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26" y="2902244"/>
            <a:ext cx="1350999" cy="26089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" y="2793586"/>
            <a:ext cx="1256315" cy="24261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831" y="1567435"/>
            <a:ext cx="1743552" cy="29189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074" y="0"/>
            <a:ext cx="1308291" cy="15041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893" y="4739471"/>
            <a:ext cx="2144106" cy="21035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t="11083" r="15862" b="11056"/>
          <a:stretch/>
        </p:blipFill>
        <p:spPr>
          <a:xfrm>
            <a:off x="5179020" y="2862372"/>
            <a:ext cx="1065021" cy="18770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6" t="17040" r="10549"/>
          <a:stretch/>
        </p:blipFill>
        <p:spPr>
          <a:xfrm>
            <a:off x="3470873" y="2862372"/>
            <a:ext cx="1706469" cy="18972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71" y="4591546"/>
            <a:ext cx="1319507" cy="13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홈가든</a:t>
            </a:r>
            <a:r>
              <a:rPr lang="ko-KR" altLang="en-US" sz="1800" b="1" dirty="0" smtClean="0"/>
              <a:t> 시즌 </a:t>
            </a:r>
            <a:r>
              <a:rPr lang="en-US" altLang="ko-KR" sz="1800" b="1" dirty="0"/>
              <a:t>6 </a:t>
            </a:r>
            <a:r>
              <a:rPr lang="ko-KR" altLang="en-US" sz="1800" b="1"/>
              <a:t>전체 시스템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560922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기존과 동일 </a:t>
            </a:r>
            <a:r>
              <a:rPr lang="en-US" altLang="ko-KR" sz="1000" dirty="0" smtClean="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마법 걸기로 </a:t>
            </a: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/>
              <a:t>6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작물 씨앗 획득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작물 씨앗을 통한 작물 업그레이드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작물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씨앗 분해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6 </a:t>
            </a:r>
            <a:r>
              <a:rPr lang="ko-KR" altLang="en-US" sz="1000" smtClean="0"/>
              <a:t>신규 </a:t>
            </a:r>
            <a:r>
              <a:rPr lang="ko-KR" altLang="en-US" sz="1000" dirty="0" smtClean="0"/>
              <a:t>시스템 </a:t>
            </a:r>
            <a:r>
              <a:rPr lang="en-US" altLang="ko-KR" sz="1000" dirty="0" smtClean="0"/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/>
              <a:t>작물 들 간 배치를 통한 새로운 효과 부여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조합 시스템</a:t>
            </a:r>
            <a:endParaRPr lang="en-US" altLang="ko-KR" sz="1000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56515" y="2512541"/>
            <a:ext cx="6214235" cy="1054443"/>
            <a:chOff x="256515" y="2512541"/>
            <a:chExt cx="6214235" cy="1054443"/>
          </a:xfrm>
        </p:grpSpPr>
        <p:grpSp>
          <p:nvGrpSpPr>
            <p:cNvPr id="2" name="그룹 1"/>
            <p:cNvGrpSpPr/>
            <p:nvPr/>
          </p:nvGrpSpPr>
          <p:grpSpPr>
            <a:xfrm>
              <a:off x="256515" y="2512541"/>
              <a:ext cx="6214235" cy="1054443"/>
              <a:chOff x="256515" y="2512541"/>
              <a:chExt cx="6214235" cy="1054443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620323" y="2544475"/>
                <a:ext cx="1087157" cy="58477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작물</a:t>
                </a:r>
                <a:r>
                  <a:rPr lang="en-US" altLang="ko-KR" sz="1600" dirty="0" smtClean="0"/>
                  <a:t>/</a:t>
                </a:r>
                <a:r>
                  <a:rPr lang="ko-KR" altLang="en-US" sz="1600" smtClean="0"/>
                  <a:t>씨앗</a:t>
                </a:r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분해</a:t>
                </a:r>
                <a:endParaRPr lang="ko-KR" altLang="en-US" sz="16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862415" y="2550317"/>
                <a:ext cx="1210589" cy="58477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작물</a:t>
                </a:r>
                <a:endParaRPr lang="en-US" altLang="ko-KR" sz="1600" dirty="0" smtClean="0"/>
              </a:p>
              <a:p>
                <a:pPr algn="ctr"/>
                <a:r>
                  <a:rPr lang="ko-KR" altLang="en-US" sz="1600" smtClean="0"/>
                  <a:t>업그레이드</a:t>
                </a:r>
                <a:endParaRPr lang="ko-KR" altLang="en-US" sz="1600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573428" y="2512541"/>
                <a:ext cx="2545492" cy="1054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 설명선 30"/>
              <p:cNvSpPr/>
              <p:nvPr/>
            </p:nvSpPr>
            <p:spPr>
              <a:xfrm>
                <a:off x="256515" y="2774513"/>
                <a:ext cx="1206493" cy="530497"/>
              </a:xfrm>
              <a:prstGeom prst="wedgeRectCallout">
                <a:avLst>
                  <a:gd name="adj1" fmla="val 55038"/>
                  <a:gd name="adj2" fmla="val 20723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기존 </a:t>
                </a:r>
                <a:r>
                  <a:rPr lang="ko-KR" altLang="en-US" sz="1200" dirty="0" err="1" smtClean="0"/>
                  <a:t>홈가든</a:t>
                </a:r>
                <a:endParaRPr lang="en-US" altLang="ko-KR" sz="1200" dirty="0" smtClean="0"/>
              </a:p>
              <a:p>
                <a:pPr algn="ctr"/>
                <a:r>
                  <a:rPr lang="ko-KR" altLang="en-US" sz="1200" dirty="0" err="1" smtClean="0"/>
                  <a:t>컨탠츠</a:t>
                </a:r>
                <a:endParaRPr lang="ko-KR" altLang="en-US" sz="1200" dirty="0"/>
              </a:p>
            </p:txBody>
          </p:sp>
          <p:sp>
            <p:nvSpPr>
              <p:cNvPr id="32" name="덧셈 기호 31"/>
              <p:cNvSpPr/>
              <p:nvPr/>
            </p:nvSpPr>
            <p:spPr>
              <a:xfrm>
                <a:off x="4165815" y="2603071"/>
                <a:ext cx="914400" cy="914400"/>
              </a:xfrm>
              <a:prstGeom prst="mathPlus">
                <a:avLst>
                  <a:gd name="adj1" fmla="val 1727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88027" y="2883872"/>
                <a:ext cx="1282723" cy="33855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 smtClean="0"/>
                  <a:t>조합 시스템</a:t>
                </a:r>
                <a:endParaRPr lang="en-US" altLang="ko-KR" sz="1600" dirty="0" smtClean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230427" y="3178917"/>
              <a:ext cx="1077539" cy="33855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/>
                <a:t>작물 축복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04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홈가든</a:t>
            </a:r>
            <a:r>
              <a:rPr lang="ko-KR" altLang="en-US" sz="1800" b="1" dirty="0" smtClean="0"/>
              <a:t> </a:t>
            </a:r>
            <a:r>
              <a:rPr lang="ko-KR" altLang="en-US" sz="1800" b="1" smtClean="0"/>
              <a:t>시즌 </a:t>
            </a:r>
            <a:r>
              <a:rPr lang="en-US" altLang="ko-KR" sz="1800" b="1" dirty="0" smtClean="0"/>
              <a:t>6 </a:t>
            </a:r>
            <a:r>
              <a:rPr lang="ko-KR" altLang="en-US" sz="1800" b="1" smtClean="0"/>
              <a:t>작물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102547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에서 유저는 각 달 메르헨 작물과 어울리는 프린스 작물 및 각 작물 씨앗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재료 아이템을 조합해 만드는 조합 작물을 얻을 수 있다</a:t>
            </a:r>
            <a:r>
              <a:rPr lang="en-US" altLang="ko-KR" sz="1000" dirty="0" smtClean="0"/>
              <a:t>. (</a:t>
            </a:r>
            <a:r>
              <a:rPr lang="ko-KR" altLang="en-US" sz="1000" smtClean="0"/>
              <a:t>총 </a:t>
            </a:r>
            <a:r>
              <a:rPr lang="en-US" altLang="ko-KR" sz="1000" dirty="0" smtClean="0"/>
              <a:t>2</a:t>
            </a:r>
            <a:r>
              <a:rPr lang="ko-KR" altLang="en-US" sz="1000"/>
              <a:t> </a:t>
            </a:r>
            <a:r>
              <a:rPr lang="ko-KR" altLang="en-US" sz="1000" smtClean="0"/>
              <a:t>종의 작물이 들어간다</a:t>
            </a:r>
            <a:r>
              <a:rPr lang="en-US" altLang="ko-KR" sz="1000" dirty="0" smtClean="0"/>
              <a:t>.)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작물과 조합 작물은 서로 다른 컬렉션을 사용한다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15297" y="3381766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조합 작물</a:t>
            </a:r>
            <a:endParaRPr lang="ko-KR" altLang="en-US" sz="1100" dirty="0"/>
          </a:p>
        </p:txBody>
      </p:sp>
      <p:pic>
        <p:nvPicPr>
          <p:cNvPr id="49" name="Picture 4" descr="성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97" y="2208783"/>
            <a:ext cx="1226109" cy="10193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t="11160" r="8298" b="13135"/>
          <a:stretch/>
        </p:blipFill>
        <p:spPr>
          <a:xfrm>
            <a:off x="3307653" y="2208783"/>
            <a:ext cx="573347" cy="1266943"/>
          </a:xfrm>
          <a:prstGeom prst="rect">
            <a:avLst/>
          </a:prstGeom>
          <a:effectLst/>
        </p:spPr>
      </p:pic>
      <p:sp>
        <p:nvSpPr>
          <p:cNvPr id="32" name="TextBox 31"/>
          <p:cNvSpPr txBox="1"/>
          <p:nvPr/>
        </p:nvSpPr>
        <p:spPr>
          <a:xfrm>
            <a:off x="3195017" y="351257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프린스</a:t>
            </a:r>
            <a:r>
              <a:rPr lang="ko-KR" altLang="en-US" sz="1100" dirty="0" smtClean="0"/>
              <a:t> 작물</a:t>
            </a:r>
            <a:endParaRPr lang="ko-KR" altLang="en-US" sz="1100" dirty="0"/>
          </a:p>
        </p:txBody>
      </p:sp>
      <p:sp>
        <p:nvSpPr>
          <p:cNvPr id="3" name="왼쪽 화살표 2"/>
          <p:cNvSpPr/>
          <p:nvPr/>
        </p:nvSpPr>
        <p:spPr>
          <a:xfrm rot="18900000">
            <a:off x="2419349" y="404425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화살표 33"/>
          <p:cNvSpPr/>
          <p:nvPr/>
        </p:nvSpPr>
        <p:spPr>
          <a:xfrm rot="13500000">
            <a:off x="6124059" y="3918323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506537" y="4798953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프린스</a:t>
            </a:r>
            <a:r>
              <a:rPr lang="ko-KR" altLang="en-US" sz="1100" dirty="0" smtClean="0"/>
              <a:t> 작물 용 컬렉션 사용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6013914" y="4798953"/>
            <a:ext cx="1794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조합 작물 용 컬렉션 사용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2543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rcRect t="11160" r="8298" b="13135"/>
          <a:stretch/>
        </p:blipFill>
        <p:spPr>
          <a:xfrm>
            <a:off x="2722996" y="2243536"/>
            <a:ext cx="693750" cy="1533002"/>
          </a:xfrm>
          <a:prstGeom prst="rect">
            <a:avLst/>
          </a:prstGeom>
        </p:spPr>
      </p:pic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프린스</a:t>
            </a:r>
            <a:r>
              <a:rPr lang="ko-KR" altLang="en-US" sz="1800" b="1" dirty="0" smtClean="0"/>
              <a:t> 작물</a:t>
            </a:r>
            <a:endParaRPr lang="ko-KR" altLang="en-US" sz="1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326681"/>
            <a:ext cx="7561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홈가든</a:t>
            </a:r>
            <a:r>
              <a:rPr lang="ko-KR" altLang="en-US" sz="1000" dirty="0" smtClean="0"/>
              <a:t> 시즌 </a:t>
            </a:r>
            <a:r>
              <a:rPr lang="en-US" altLang="ko-KR" sz="1000" dirty="0" smtClean="0"/>
              <a:t>5</a:t>
            </a:r>
            <a:r>
              <a:rPr lang="ko-KR" altLang="en-US" sz="1000" smtClean="0"/>
              <a:t>에 나온 메르헨 작물과 대응되는 남성 인물을 모델로 만든 작물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예</a:t>
            </a:r>
            <a:r>
              <a:rPr lang="en-US" altLang="ko-KR" sz="1000" dirty="0" smtClean="0"/>
              <a:t>) </a:t>
            </a:r>
            <a:r>
              <a:rPr lang="ko-KR" altLang="en-US" sz="1000" smtClean="0"/>
              <a:t>클레오파트라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줄리어스 시저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구미호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늑대인간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백설 공주 </a:t>
            </a:r>
            <a:r>
              <a:rPr lang="en-US" altLang="ko-KR" sz="1000" dirty="0" smtClean="0"/>
              <a:t>: </a:t>
            </a:r>
            <a:r>
              <a:rPr lang="ko-KR" altLang="en-US" sz="1000" smtClean="0"/>
              <a:t>왕자님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작물도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작물과 같이 하나의 종류만 있으며 마법 걸기를 통해 해당 작물의 씨앗을 얻을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지난 시즌과 동일하게 유저는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작물을 심고 여기에 각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씨앗을 사용하여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작물을 업그레이드 시킬 수 있다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t="11160" r="8298" b="13135"/>
          <a:stretch/>
        </p:blipFill>
        <p:spPr>
          <a:xfrm>
            <a:off x="4143657" y="2243536"/>
            <a:ext cx="693750" cy="15330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 t="11160" r="8298" b="13135"/>
          <a:stretch/>
        </p:blipFill>
        <p:spPr>
          <a:xfrm>
            <a:off x="5505796" y="2243536"/>
            <a:ext cx="693750" cy="153300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t="11160" r="8298" b="13135"/>
          <a:stretch/>
        </p:blipFill>
        <p:spPr>
          <a:xfrm>
            <a:off x="6867935" y="2243536"/>
            <a:ext cx="693750" cy="153300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3" name="오른쪽 화살표 42"/>
          <p:cNvSpPr/>
          <p:nvPr/>
        </p:nvSpPr>
        <p:spPr>
          <a:xfrm>
            <a:off x="3504303" y="2787910"/>
            <a:ext cx="580832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UP</a:t>
            </a:r>
            <a:endParaRPr lang="ko-KR" altLang="en-US" b="1"/>
          </a:p>
        </p:txBody>
      </p:sp>
      <p:sp>
        <p:nvSpPr>
          <p:cNvPr id="44" name="오른쪽 화살표 43"/>
          <p:cNvSpPr/>
          <p:nvPr/>
        </p:nvSpPr>
        <p:spPr>
          <a:xfrm>
            <a:off x="4919772" y="2787910"/>
            <a:ext cx="580832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UP</a:t>
            </a:r>
            <a:endParaRPr lang="ko-KR" altLang="en-US" sz="1400" b="1"/>
          </a:p>
        </p:txBody>
      </p:sp>
      <p:sp>
        <p:nvSpPr>
          <p:cNvPr id="45" name="오른쪽 화살표 44"/>
          <p:cNvSpPr/>
          <p:nvPr/>
        </p:nvSpPr>
        <p:spPr>
          <a:xfrm>
            <a:off x="6287103" y="2787910"/>
            <a:ext cx="580832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UP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79808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조합 작물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1012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유저는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 씨앗과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 씨앗과 지난 시즌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씨앗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분해를 통해 얻은 재료 아이템들을 조합하여 조합 작물 혹은 다른 시즌 작물을 얻을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 보상은 각각 정해진 확률에 따라 보상이 지급된다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그 달의 조합 작물은 해당 달에만 얻을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보상 작물은 하나의 색</a:t>
            </a:r>
            <a:r>
              <a:rPr lang="en-US" altLang="ko-KR" sz="1000" dirty="0"/>
              <a:t>, </a:t>
            </a:r>
            <a:r>
              <a:rPr lang="ko-KR" altLang="en-US" sz="1000"/>
              <a:t>모양 등으로 통일되어 있지 않고 아래와 같이 여러 색상</a:t>
            </a:r>
            <a:r>
              <a:rPr lang="en-US" altLang="ko-KR" sz="1000" dirty="0"/>
              <a:t>, </a:t>
            </a:r>
            <a:r>
              <a:rPr lang="ko-KR" altLang="en-US" sz="1000"/>
              <a:t>모양을 가지고 있으며 조합을 통해 랜덤으로 하나의 색</a:t>
            </a:r>
            <a:r>
              <a:rPr lang="en-US" altLang="ko-KR" sz="1000" dirty="0"/>
              <a:t>/</a:t>
            </a:r>
            <a:r>
              <a:rPr lang="ko-KR" altLang="en-US" sz="1000"/>
              <a:t>모양이 정해져 유저에게 지급된다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3" name="그룹 2"/>
          <p:cNvGrpSpPr/>
          <p:nvPr/>
        </p:nvGrpSpPr>
        <p:grpSpPr>
          <a:xfrm>
            <a:off x="9632811" y="3963783"/>
            <a:ext cx="1665178" cy="1187618"/>
            <a:chOff x="9815691" y="4358294"/>
            <a:chExt cx="1665178" cy="1187618"/>
          </a:xfrm>
        </p:grpSpPr>
        <p:sp>
          <p:nvSpPr>
            <p:cNvPr id="22" name="TextBox 21"/>
            <p:cNvSpPr txBox="1"/>
            <p:nvPr/>
          </p:nvSpPr>
          <p:spPr>
            <a:xfrm>
              <a:off x="10953160" y="4539095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……</a:t>
              </a:r>
              <a:endParaRPr lang="ko-KR" altLang="en-US"/>
            </a:p>
          </p:txBody>
        </p:sp>
        <p:pic>
          <p:nvPicPr>
            <p:cNvPr id="26" name="Picture 14" descr="http://icons.iconseeker.com/png/fullsize/jolly-roger-vol-2/islan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2886" y="4358294"/>
              <a:ext cx="876049" cy="87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815691" y="5284302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다른 시즌 작물</a:t>
              </a:r>
              <a:endParaRPr lang="ko-KR" altLang="en-US" sz="1100" dirty="0"/>
            </a:p>
          </p:txBody>
        </p:sp>
      </p:grpSp>
      <p:pic>
        <p:nvPicPr>
          <p:cNvPr id="34" name="Picture 4" descr="성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73" y="3777728"/>
            <a:ext cx="1226109" cy="10193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성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29" y="3776922"/>
            <a:ext cx="1226109" cy="10193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13845" y="1679499"/>
            <a:ext cx="5485400" cy="3116820"/>
            <a:chOff x="2313845" y="1679499"/>
            <a:chExt cx="5485400" cy="3116820"/>
          </a:xfrm>
        </p:grpSpPr>
        <p:sp>
          <p:nvSpPr>
            <p:cNvPr id="72" name="등호 71"/>
            <p:cNvSpPr/>
            <p:nvPr/>
          </p:nvSpPr>
          <p:spPr>
            <a:xfrm rot="5400000">
              <a:off x="4849802" y="3136599"/>
              <a:ext cx="516155" cy="516155"/>
            </a:xfrm>
            <a:prstGeom prst="mathEqual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313845" y="1679499"/>
              <a:ext cx="5485400" cy="1231244"/>
              <a:chOff x="2313845" y="1679499"/>
              <a:chExt cx="5485400" cy="1231244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3551763" y="1679499"/>
                <a:ext cx="4247482" cy="1231244"/>
                <a:chOff x="2348605" y="2406445"/>
                <a:chExt cx="4247482" cy="1231244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3724368" y="2748709"/>
                  <a:ext cx="953019" cy="625308"/>
                  <a:chOff x="1325153" y="2947141"/>
                  <a:chExt cx="953019" cy="625308"/>
                </a:xfrm>
              </p:grpSpPr>
              <p:pic>
                <p:nvPicPr>
                  <p:cNvPr id="43" name="Picture 8" descr="http://icons.iconarchive.com/icons/aha-soft/space/128/Jupiter-icon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24649" y="3291821"/>
                    <a:ext cx="277870" cy="2778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4" name="Picture 10" descr="http://icons.iconarchive.com/icons/icons8/ios7/128/Gaming-Cards-icon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0302" y="3291821"/>
                    <a:ext cx="277870" cy="2778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14" descr="http://icons.iconseeker.com/png/fullsize/jolly-roger-vol-2/island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5153" y="3016708"/>
                    <a:ext cx="277870" cy="2778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12" descr="http://icons.iconarchive.com/icons/spoon-graphics/monster/128/Blue-Monster-icon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5153" y="3294579"/>
                    <a:ext cx="277870" cy="2778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7" name="Picture 2" descr="http://icons.iconarchive.com/icons/aha-soft/jewelry/48/Gem-icon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07447" y="2947141"/>
                    <a:ext cx="312274" cy="3122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8" name="덧셈 기호 37"/>
                <p:cNvSpPr/>
                <p:nvPr/>
              </p:nvSpPr>
              <p:spPr>
                <a:xfrm>
                  <a:off x="3056031" y="2809503"/>
                  <a:ext cx="567771" cy="567771"/>
                </a:xfrm>
                <a:prstGeom prst="mathPlus">
                  <a:avLst>
                    <a:gd name="adj1" fmla="val 1727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Picture 4" descr="http://icons.iconarchive.com/icons/raindropmemory/down-to-earth/72/G12-Book-2-icon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8605" y="2761868"/>
                  <a:ext cx="685800" cy="685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40115" y="2406445"/>
                  <a:ext cx="1155972" cy="1231244"/>
                </a:xfrm>
                <a:prstGeom prst="rect">
                  <a:avLst/>
                </a:prstGeom>
              </p:spPr>
            </p:pic>
            <p:sp>
              <p:nvSpPr>
                <p:cNvPr id="42" name="덧셈 기호 41"/>
                <p:cNvSpPr/>
                <p:nvPr/>
              </p:nvSpPr>
              <p:spPr>
                <a:xfrm>
                  <a:off x="4757088" y="2738181"/>
                  <a:ext cx="567771" cy="567771"/>
                </a:xfrm>
                <a:prstGeom prst="mathPlus">
                  <a:avLst>
                    <a:gd name="adj1" fmla="val 1727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8" name="Picture 4" descr="http://icons.iconarchive.com/icons/raindropmemory/down-to-earth/72/G12-Book-2-icon.png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3845" y="2034922"/>
                <a:ext cx="685800" cy="685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덧셈 기호 28"/>
              <p:cNvSpPr/>
              <p:nvPr/>
            </p:nvSpPr>
            <p:spPr>
              <a:xfrm>
                <a:off x="3004069" y="2082557"/>
                <a:ext cx="567771" cy="567771"/>
              </a:xfrm>
              <a:prstGeom prst="mathPlus">
                <a:avLst>
                  <a:gd name="adj1" fmla="val 1727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6" name="Picture 4" descr="성 아이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877" y="3776922"/>
              <a:ext cx="1226109" cy="10193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3869221" y="428546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265220" y="428546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  <p:pic>
        <p:nvPicPr>
          <p:cNvPr id="51" name="Picture 2" descr="http://icons.iconarchive.com/icons/robinweatherall/library/96/chair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23" y="39940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icons.iconarchive.com/icons/robinweatherall/library/96/chair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54" y="4012928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icons.iconarchive.com/icons/robinweatherall/library/96/chair-icon.png"/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695" y="39940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7976462" y="428867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723878" y="428867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9257488" y="428546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518477" y="4240709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5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조합 작물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10120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유저는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 씨앗과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 씨앗과 지난 시즌 </a:t>
            </a:r>
            <a:r>
              <a:rPr lang="ko-KR" altLang="en-US" sz="1000" dirty="0" err="1" smtClean="0"/>
              <a:t>스페셜</a:t>
            </a:r>
            <a:r>
              <a:rPr lang="ko-KR" altLang="en-US" sz="1000" dirty="0" smtClean="0"/>
              <a:t> 씨앗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분해를 통해 얻은 재료 아이템들을 조합하여 조합 작물 혹은 다른 시즌 작물을 얻을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 보상은 각각 정해진 확률에 따라 보상이 지급된다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그 달의 조합 작물은 해당 달에만 얻을 수 있다</a:t>
            </a:r>
            <a:r>
              <a:rPr lang="en-US" altLang="ko-KR" sz="10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보상 작물은 하나의 색</a:t>
            </a:r>
            <a:r>
              <a:rPr lang="en-US" altLang="ko-KR" sz="1000" dirty="0"/>
              <a:t>, </a:t>
            </a:r>
            <a:r>
              <a:rPr lang="ko-KR" altLang="en-US" sz="1000"/>
              <a:t>모양 등으로 통일되어 있지 않고 아래와 같이 여러 색상</a:t>
            </a:r>
            <a:r>
              <a:rPr lang="en-US" altLang="ko-KR" sz="1000" dirty="0"/>
              <a:t>, </a:t>
            </a:r>
            <a:r>
              <a:rPr lang="ko-KR" altLang="en-US" sz="1000"/>
              <a:t>모양을 가지고 있으며 조합을 통해 랜덤으로 하나의 색</a:t>
            </a:r>
            <a:r>
              <a:rPr lang="en-US" altLang="ko-KR" sz="1000" dirty="0"/>
              <a:t>/</a:t>
            </a:r>
            <a:r>
              <a:rPr lang="ko-KR" altLang="en-US" sz="1000"/>
              <a:t>모양이 정해져 유저에게 지급된다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176559" y="2011235"/>
            <a:ext cx="4149484" cy="3140166"/>
            <a:chOff x="3176559" y="2011235"/>
            <a:chExt cx="4149484" cy="3140166"/>
          </a:xfrm>
        </p:grpSpPr>
        <p:sp>
          <p:nvSpPr>
            <p:cNvPr id="22" name="TextBox 21"/>
            <p:cNvSpPr txBox="1"/>
            <p:nvPr/>
          </p:nvSpPr>
          <p:spPr>
            <a:xfrm>
              <a:off x="6430237" y="4144584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……</a:t>
              </a:r>
              <a:endParaRPr lang="ko-KR" altLang="en-US"/>
            </a:p>
          </p:txBody>
        </p:sp>
        <p:pic>
          <p:nvPicPr>
            <p:cNvPr id="26" name="Picture 14" descr="http://icons.iconseeker.com/png/fullsize/jolly-roger-vol-2/islan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9963" y="3963783"/>
              <a:ext cx="876049" cy="87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5292768" y="4889791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다른 시즌 작물</a:t>
              </a:r>
              <a:endParaRPr lang="ko-KR" altLang="en-US" sz="1100" dirty="0"/>
            </a:p>
          </p:txBody>
        </p:sp>
        <p:sp>
          <p:nvSpPr>
            <p:cNvPr id="72" name="등호 71"/>
            <p:cNvSpPr/>
            <p:nvPr/>
          </p:nvSpPr>
          <p:spPr>
            <a:xfrm rot="5400000">
              <a:off x="4849802" y="3136599"/>
              <a:ext cx="516155" cy="516155"/>
            </a:xfrm>
            <a:prstGeom prst="mathEqual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4259189" y="2011235"/>
              <a:ext cx="2268828" cy="639093"/>
              <a:chOff x="3056031" y="2738181"/>
              <a:chExt cx="2268828" cy="63909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724368" y="2748709"/>
                <a:ext cx="953019" cy="625308"/>
                <a:chOff x="1325153" y="2947141"/>
                <a:chExt cx="953019" cy="625308"/>
              </a:xfrm>
            </p:grpSpPr>
            <p:pic>
              <p:nvPicPr>
                <p:cNvPr id="43" name="Picture 8" descr="http://icons.iconarchive.com/icons/aha-soft/space/128/Jupit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24649" y="3291821"/>
                  <a:ext cx="277870" cy="277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10" descr="http://icons.iconarchive.com/icons/icons8/ios7/128/Gaming-Cards-icon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0302" y="3291821"/>
                  <a:ext cx="277870" cy="277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14" descr="http://icons.iconseeker.com/png/fullsize/jolly-roger-vol-2/island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5153" y="3016708"/>
                  <a:ext cx="277870" cy="277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12" descr="http://icons.iconarchive.com/icons/spoon-graphics/monster/128/Blue-Monster-icon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25153" y="3294579"/>
                  <a:ext cx="277870" cy="277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http://icons.iconarchive.com/icons/aha-soft/jewelry/48/Gem-icon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7447" y="2947141"/>
                  <a:ext cx="312274" cy="3122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덧셈 기호 37"/>
              <p:cNvSpPr/>
              <p:nvPr/>
            </p:nvSpPr>
            <p:spPr>
              <a:xfrm>
                <a:off x="3056031" y="2809503"/>
                <a:ext cx="567771" cy="567771"/>
              </a:xfrm>
              <a:prstGeom prst="mathPlus">
                <a:avLst>
                  <a:gd name="adj1" fmla="val 1727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덧셈 기호 41"/>
              <p:cNvSpPr/>
              <p:nvPr/>
            </p:nvSpPr>
            <p:spPr>
              <a:xfrm>
                <a:off x="4757088" y="2738181"/>
                <a:ext cx="567771" cy="567771"/>
              </a:xfrm>
              <a:prstGeom prst="mathPlus">
                <a:avLst>
                  <a:gd name="adj1" fmla="val 1727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8" name="Picture 4" descr="http://icons.iconarchive.com/icons/raindropmemory/down-to-earth/72/G12-Book-2-icon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93" y="2034922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성 아이콘에 대한 이미지 검색결과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6134" y="3776922"/>
              <a:ext cx="1226109" cy="101939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917445" y="4285462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OR</a:t>
              </a:r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59879" y="4889791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조합 작물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76559" y="2720722"/>
              <a:ext cx="12570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그 달의 </a:t>
              </a:r>
              <a:r>
                <a:rPr lang="ko-KR" altLang="en-US" sz="1100" dirty="0" err="1" smtClean="0"/>
                <a:t>홈가든</a:t>
              </a:r>
              <a:r>
                <a:rPr lang="ko-KR" altLang="en-US" sz="1100" dirty="0" smtClean="0"/>
                <a:t> </a:t>
              </a:r>
              <a:r>
                <a:rPr lang="en-US" altLang="ko-KR" sz="1100" dirty="0" smtClean="0"/>
                <a:t>6</a:t>
              </a:r>
            </a:p>
            <a:p>
              <a:pPr algn="ctr"/>
              <a:r>
                <a:rPr lang="ko-KR" altLang="en-US" sz="1100" smtClean="0"/>
                <a:t>메르헨 씨앗</a:t>
              </a:r>
              <a:endParaRPr lang="ko-KR" altLang="en-US" sz="11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22929" y="2720722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다른 시즌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err="1" smtClean="0"/>
                <a:t>스페셜</a:t>
              </a:r>
              <a:r>
                <a:rPr lang="ko-KR" altLang="en-US" sz="1100" dirty="0" smtClean="0"/>
                <a:t> 씨앗</a:t>
              </a:r>
              <a:endParaRPr lang="ko-KR" altLang="en-US" sz="1100" dirty="0"/>
            </a:p>
          </p:txBody>
        </p:sp>
        <p:pic>
          <p:nvPicPr>
            <p:cNvPr id="58" name="Picture 4" descr="http://icons.iconarchive.com/icons/raindropmemory/down-to-earth/72/G12-Book-2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21" y="2055280"/>
              <a:ext cx="288566" cy="288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6527427" y="2720722"/>
              <a:ext cx="7986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조합 재료</a:t>
              </a:r>
              <a:endParaRPr lang="en-US" altLang="ko-KR" sz="1100" dirty="0" smtClean="0"/>
            </a:p>
            <a:p>
              <a:pPr algn="ctr"/>
              <a:r>
                <a:rPr lang="ko-KR" altLang="en-US" sz="1100" smtClean="0"/>
                <a:t>아이템</a:t>
              </a:r>
              <a:endParaRPr lang="ko-KR" altLang="en-US" sz="1100" dirty="0"/>
            </a:p>
          </p:txBody>
        </p:sp>
        <p:pic>
          <p:nvPicPr>
            <p:cNvPr id="1026" name="Picture 2" descr="Mug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369" y="2078578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op Hat Magic ic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571" y="2387038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Wand Magic ico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243" y="2234637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540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조합 </a:t>
            </a:r>
            <a:r>
              <a:rPr lang="ko-KR" altLang="en-US" sz="1800" b="1" dirty="0" err="1" smtClean="0"/>
              <a:t>레시피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70102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조합에서 특정 보상을 보다 높은 확률로 얻을 수 있는 </a:t>
            </a:r>
            <a:r>
              <a:rPr lang="ko-KR" altLang="en-US" sz="1000" dirty="0" err="1" smtClean="0"/>
              <a:t>레시피가</a:t>
            </a:r>
            <a:r>
              <a:rPr lang="ko-KR" altLang="en-US" sz="1000" dirty="0" smtClean="0"/>
              <a:t> 존재한다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 </a:t>
            </a:r>
            <a:r>
              <a:rPr lang="ko-KR" altLang="en-US" sz="1000" dirty="0" err="1" smtClean="0"/>
              <a:t>엔티티의</a:t>
            </a:r>
            <a:r>
              <a:rPr lang="ko-KR" altLang="en-US" sz="1000" dirty="0" smtClean="0"/>
              <a:t> 경우 각 색상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모양별 조합 </a:t>
            </a:r>
            <a:r>
              <a:rPr lang="ko-KR" altLang="en-US" sz="1000" dirty="0" err="1" smtClean="0"/>
              <a:t>레시피가</a:t>
            </a:r>
            <a:r>
              <a:rPr lang="ko-KR" altLang="en-US" sz="1000" dirty="0" smtClean="0"/>
              <a:t> 있고 해당 </a:t>
            </a:r>
            <a:r>
              <a:rPr lang="ko-KR" altLang="en-US" sz="1000" dirty="0" err="1" smtClean="0"/>
              <a:t>레시피로</a:t>
            </a:r>
            <a:r>
              <a:rPr lang="ko-KR" altLang="en-US" sz="1000" dirty="0" smtClean="0"/>
              <a:t> 만들면 각 형태의 </a:t>
            </a:r>
            <a:r>
              <a:rPr lang="ko-KR" altLang="en-US" sz="1000" dirty="0" err="1" smtClean="0"/>
              <a:t>엔티티가</a:t>
            </a:r>
            <a:r>
              <a:rPr lang="ko-KR" altLang="en-US" sz="1000" dirty="0" smtClean="0"/>
              <a:t> 만들어 지게 </a:t>
            </a:r>
            <a:r>
              <a:rPr lang="ko-KR" altLang="en-US" sz="1000" smtClean="0"/>
              <a:t>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 </a:t>
            </a:r>
            <a:r>
              <a:rPr lang="ko-KR" altLang="en-US" sz="1000" dirty="0" err="1" smtClean="0"/>
              <a:t>레시피는</a:t>
            </a:r>
            <a:r>
              <a:rPr lang="ko-KR" altLang="en-US" sz="1000" dirty="0" smtClean="0"/>
              <a:t> 각 달마다 달라진다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7" name="Picture 4" descr="성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922" y="2066104"/>
            <a:ext cx="1226109" cy="10193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성 아이콘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97" y="2066104"/>
            <a:ext cx="1226109" cy="10193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 설명선 5"/>
          <p:cNvSpPr/>
          <p:nvPr/>
        </p:nvSpPr>
        <p:spPr>
          <a:xfrm>
            <a:off x="2555540" y="1882248"/>
            <a:ext cx="1576550" cy="796504"/>
          </a:xfrm>
          <a:prstGeom prst="wedgeRectCallout">
            <a:avLst>
              <a:gd name="adj1" fmla="val 59329"/>
              <a:gd name="adj2" fmla="val 297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그 달의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씨앗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루비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갤럭시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헤르메스</a:t>
            </a:r>
            <a:r>
              <a:rPr lang="en-US" altLang="ko-KR" sz="1000" dirty="0" smtClean="0"/>
              <a:t>) + </a:t>
            </a:r>
            <a:r>
              <a:rPr lang="ko-KR" altLang="en-US" sz="1000" smtClean="0"/>
              <a:t>재</a:t>
            </a:r>
            <a:r>
              <a:rPr lang="ko-KR" altLang="en-US" sz="1000"/>
              <a:t>료</a:t>
            </a:r>
            <a:r>
              <a:rPr lang="en-US" altLang="ko-KR" sz="1000" dirty="0" smtClean="0"/>
              <a:t>A + </a:t>
            </a:r>
            <a:r>
              <a:rPr lang="ko-KR" altLang="en-US" sz="1000" smtClean="0"/>
              <a:t>재료</a:t>
            </a:r>
            <a:r>
              <a:rPr lang="en-US" altLang="ko-KR" sz="1000" dirty="0" smtClean="0"/>
              <a:t>B …</a:t>
            </a:r>
            <a:endParaRPr lang="ko-KR" altLang="en-US" sz="1000"/>
          </a:p>
        </p:txBody>
      </p:sp>
      <p:sp>
        <p:nvSpPr>
          <p:cNvPr id="54" name="사각형 설명선 53"/>
          <p:cNvSpPr/>
          <p:nvPr/>
        </p:nvSpPr>
        <p:spPr>
          <a:xfrm>
            <a:off x="7266505" y="1882248"/>
            <a:ext cx="1722171" cy="796504"/>
          </a:xfrm>
          <a:prstGeom prst="wedgeRectCallout">
            <a:avLst>
              <a:gd name="adj1" fmla="val -57671"/>
              <a:gd name="adj2" fmla="val 258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그 달의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씨앗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사파이어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갤럭시</a:t>
            </a:r>
            <a:r>
              <a:rPr lang="en-US" altLang="ko-KR" sz="1000" dirty="0" smtClean="0"/>
              <a:t>(</a:t>
            </a:r>
            <a:r>
              <a:rPr lang="ko-KR" altLang="en-US" sz="1000" smtClean="0"/>
              <a:t>페르세우스</a:t>
            </a:r>
            <a:r>
              <a:rPr lang="en-US" altLang="ko-KR" sz="1000" dirty="0" smtClean="0"/>
              <a:t>) + </a:t>
            </a:r>
            <a:r>
              <a:rPr lang="ko-KR" altLang="en-US" sz="1000" smtClean="0"/>
              <a:t>재료</a:t>
            </a:r>
            <a:r>
              <a:rPr lang="en-US" altLang="ko-KR" sz="1000" dirty="0" smtClean="0"/>
              <a:t>C + </a:t>
            </a:r>
            <a:r>
              <a:rPr lang="ko-KR" altLang="en-US" sz="1000" smtClean="0"/>
              <a:t>재료</a:t>
            </a:r>
            <a:r>
              <a:rPr lang="en-US" altLang="ko-KR" sz="1000" dirty="0" smtClean="0"/>
              <a:t>D …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17424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조합 시스템 보상 </a:t>
            </a:r>
            <a:r>
              <a:rPr lang="en-US" altLang="ko-KR" sz="1800" b="1" dirty="0" smtClean="0"/>
              <a:t>– </a:t>
            </a:r>
            <a:r>
              <a:rPr lang="ko-KR" altLang="en-US" sz="1800" b="1" smtClean="0"/>
              <a:t>조합 엔티티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26681"/>
            <a:ext cx="86324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조합 </a:t>
            </a:r>
            <a:r>
              <a:rPr lang="ko-KR" altLang="en-US" sz="1000" dirty="0" err="1" smtClean="0"/>
              <a:t>엔티티는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그달의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메르헨</a:t>
            </a:r>
            <a:r>
              <a:rPr lang="ko-KR" altLang="en-US" sz="1000" dirty="0" smtClean="0"/>
              <a:t> 작물과 </a:t>
            </a:r>
            <a:r>
              <a:rPr lang="ko-KR" altLang="en-US" sz="1000" dirty="0" err="1" smtClean="0"/>
              <a:t>프린스</a:t>
            </a:r>
            <a:r>
              <a:rPr lang="ko-KR" altLang="en-US" sz="1000" dirty="0" smtClean="0"/>
              <a:t> 작물의 배경으로 어울리는 것을 몇 종류 선정하여 이를 </a:t>
            </a:r>
            <a:r>
              <a:rPr lang="ko-KR" altLang="en-US" sz="1000" dirty="0" err="1" smtClean="0"/>
              <a:t>엔티티로</a:t>
            </a:r>
            <a:r>
              <a:rPr lang="ko-KR" altLang="en-US" sz="1000" dirty="0" smtClean="0"/>
              <a:t> 만들어 유저에게 지급한다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예</a:t>
            </a:r>
            <a:r>
              <a:rPr lang="en-US" altLang="ko-KR" sz="1000" dirty="0" smtClean="0"/>
              <a:t>) </a:t>
            </a:r>
            <a:r>
              <a:rPr lang="ko-KR" altLang="en-US" sz="1000" smtClean="0"/>
              <a:t>인어 공주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왕자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조개 엔티티</a:t>
            </a:r>
            <a:r>
              <a:rPr lang="en-US" altLang="ko-KR" sz="1000" dirty="0" smtClean="0"/>
              <a:t>&amp; … , </a:t>
            </a:r>
            <a:r>
              <a:rPr lang="ko-KR" altLang="en-US" sz="1000" smtClean="0"/>
              <a:t>클레오파트라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시저 </a:t>
            </a:r>
            <a:r>
              <a:rPr lang="en-US" altLang="ko-KR" sz="1000" dirty="0" smtClean="0"/>
              <a:t>+ </a:t>
            </a:r>
            <a:r>
              <a:rPr lang="ko-KR" altLang="en-US" sz="1000" smtClean="0"/>
              <a:t>피라미드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smtClean="0"/>
              <a:t> </a:t>
            </a:r>
            <a:r>
              <a:rPr lang="en-US" altLang="ko-KR" sz="1000" dirty="0" smtClean="0"/>
              <a:t>…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err="1" smtClean="0"/>
              <a:t>엔티티의</a:t>
            </a:r>
            <a:r>
              <a:rPr lang="ko-KR" altLang="en-US" sz="1000" dirty="0" smtClean="0"/>
              <a:t> 각 종류마다 색상 및 외형 일부분이 다른 </a:t>
            </a:r>
            <a:r>
              <a:rPr lang="ko-KR" altLang="en-US" sz="1000" dirty="0" err="1" smtClean="0"/>
              <a:t>배리에이션들이</a:t>
            </a:r>
            <a:r>
              <a:rPr lang="ko-KR" altLang="en-US" sz="1000" dirty="0" smtClean="0"/>
              <a:t> 있으며 조합에서 해당 </a:t>
            </a:r>
            <a:r>
              <a:rPr lang="ko-KR" altLang="en-US" sz="1000" dirty="0" err="1" smtClean="0"/>
              <a:t>배리에이션</a:t>
            </a:r>
            <a:r>
              <a:rPr lang="ko-KR" altLang="en-US" sz="1000" dirty="0" smtClean="0"/>
              <a:t> 중 </a:t>
            </a:r>
            <a:r>
              <a:rPr lang="ko-KR" altLang="en-US" sz="1000" dirty="0" err="1" smtClean="0"/>
              <a:t>랜덤하게</a:t>
            </a:r>
            <a:r>
              <a:rPr lang="ko-KR" altLang="en-US" sz="1000" dirty="0" smtClean="0"/>
              <a:t> 하나를 유저가 획득하게 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매달 나오는 </a:t>
            </a:r>
            <a:r>
              <a:rPr lang="ko-KR" altLang="en-US" sz="1000" dirty="0" err="1"/>
              <a:t>엔티티의</a:t>
            </a:r>
            <a:r>
              <a:rPr lang="ko-KR" altLang="en-US" sz="1000" dirty="0"/>
              <a:t> 종류 </a:t>
            </a:r>
            <a:r>
              <a:rPr lang="ko-KR" altLang="en-US" sz="1000" dirty="0" smtClean="0"/>
              <a:t>및 </a:t>
            </a:r>
            <a:r>
              <a:rPr lang="ko-KR" altLang="en-US" sz="1000" dirty="0" err="1" smtClean="0"/>
              <a:t>베이에이션</a:t>
            </a:r>
            <a:r>
              <a:rPr lang="ko-KR" altLang="en-US" sz="1000" dirty="0" smtClean="0"/>
              <a:t> 개수는 </a:t>
            </a:r>
            <a:r>
              <a:rPr lang="ko-KR" altLang="en-US" sz="1000" dirty="0"/>
              <a:t>동일하다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704975" y="1713515"/>
            <a:ext cx="8580736" cy="1692206"/>
            <a:chOff x="456705" y="2641216"/>
            <a:chExt cx="10867231" cy="214312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6982" y="2641216"/>
              <a:ext cx="2143125" cy="2143125"/>
            </a:xfrm>
            <a:prstGeom prst="rect">
              <a:avLst/>
            </a:prstGeom>
          </p:spPr>
        </p:pic>
        <p:pic>
          <p:nvPicPr>
            <p:cNvPr id="3078" name="Picture 6" descr="율리우스 시저 아이콘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705" y="2814652"/>
              <a:ext cx="1876211" cy="1969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덧셈 기호 8"/>
            <p:cNvSpPr/>
            <p:nvPr/>
          </p:nvSpPr>
          <p:spPr>
            <a:xfrm>
              <a:off x="4925004" y="3106314"/>
              <a:ext cx="914400" cy="9144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82" name="Picture 10" descr="https://data.ac-illust.com/data/thumbnails/14/1446ffe070628ee9f89346220b56e999_w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2" t="25156" r="8078" b="21159"/>
            <a:stretch/>
          </p:blipFill>
          <p:spPr bwMode="auto">
            <a:xfrm>
              <a:off x="6072777" y="3202335"/>
              <a:ext cx="1608683" cy="833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s://data.ac-illust.com/data/thumbnails/14/1446ffe070628ee9f89346220b56e999_w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2" t="25156" r="8078" b="21159"/>
            <a:stretch/>
          </p:blipFill>
          <p:spPr bwMode="auto">
            <a:xfrm>
              <a:off x="7757987" y="3202335"/>
              <a:ext cx="1608683" cy="833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https://data.ac-illust.com/data/thumbnails/14/1446ffe070628ee9f89346220b56e999_w.jpe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82" t="25156" r="8078" b="21159"/>
            <a:stretch/>
          </p:blipFill>
          <p:spPr bwMode="auto">
            <a:xfrm>
              <a:off x="9715253" y="3202335"/>
              <a:ext cx="1608683" cy="833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인어공주 아이콘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698" y="4247718"/>
            <a:ext cx="1833425" cy="182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data.ac-illust.com/data/thumbnails/1e/1e0f1c34ddbbb7aab0a66fc25802ccab_w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25" y="4194595"/>
            <a:ext cx="1881173" cy="18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덧셈 기호 38"/>
          <p:cNvSpPr/>
          <p:nvPr/>
        </p:nvSpPr>
        <p:spPr>
          <a:xfrm>
            <a:off x="5128570" y="4800739"/>
            <a:ext cx="722008" cy="72200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90" name="Picture 18" descr="가리비 유명한 흰색 배경의. 벡터 royalty-free 일러스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63" y="4644922"/>
            <a:ext cx="1318009" cy="13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가리비 유명한 흰색 배경의. 벡터 royalty-free 일러스트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66" y="4644922"/>
            <a:ext cx="1318009" cy="13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가리비 유명한 흰색 배경의. 벡터 royalty-free 일러스트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884" y="4606961"/>
            <a:ext cx="1318009" cy="13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64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73662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컬렉션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64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728</Words>
  <Application>Microsoft Office PowerPoint</Application>
  <PresentationFormat>와이드스크린</PresentationFormat>
  <Paragraphs>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홈가든 시즌6 제안</vt:lpstr>
      <vt:lpstr>홈가든 시즌 6 전체 시스템</vt:lpstr>
      <vt:lpstr>홈가든 시즌 6 작물</vt:lpstr>
      <vt:lpstr>프린스 작물</vt:lpstr>
      <vt:lpstr>조합 작물</vt:lpstr>
      <vt:lpstr>조합 작물</vt:lpstr>
      <vt:lpstr>조합 레시피</vt:lpstr>
      <vt:lpstr>조합 시스템 보상 – 조합 엔티티</vt:lpstr>
      <vt:lpstr>컬렉션</vt:lpstr>
      <vt:lpstr>컬렉션</vt:lpstr>
      <vt:lpstr>컬렉션 – 프린스 작물</vt:lpstr>
      <vt:lpstr>컬렉션 – 조합 작물</vt:lpstr>
      <vt:lpstr>작물 컨셉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96</cp:revision>
  <dcterms:created xsi:type="dcterms:W3CDTF">2018-02-06T03:36:54Z</dcterms:created>
  <dcterms:modified xsi:type="dcterms:W3CDTF">2018-03-02T14:10:44Z</dcterms:modified>
</cp:coreProperties>
</file>